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5"/>
  </p:notesMasterIdLst>
  <p:sldIdLst>
    <p:sldId id="261" r:id="rId2"/>
    <p:sldId id="263" r:id="rId3"/>
    <p:sldId id="264" r:id="rId4"/>
  </p:sldIdLst>
  <p:sldSz cx="30275213" cy="42803763"/>
  <p:notesSz cx="9799638" cy="143557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8" userDrawn="1">
          <p15:clr>
            <a:srgbClr val="A4A3A4"/>
          </p15:clr>
        </p15:guide>
        <p15:guide id="2" pos="2301" userDrawn="1">
          <p15:clr>
            <a:srgbClr val="A4A3A4"/>
          </p15:clr>
        </p15:guide>
        <p15:guide id="3" orient="horz" pos="24118" userDrawn="1">
          <p15:clr>
            <a:srgbClr val="A4A3A4"/>
          </p15:clr>
        </p15:guide>
        <p15:guide id="4" pos="4342" userDrawn="1">
          <p15:clr>
            <a:srgbClr val="A4A3A4"/>
          </p15:clr>
        </p15:guide>
        <p15:guide id="5" pos="4841" userDrawn="1">
          <p15:clr>
            <a:srgbClr val="A4A3A4"/>
          </p15:clr>
        </p15:guide>
        <p15:guide id="6" pos="6859" userDrawn="1">
          <p15:clr>
            <a:srgbClr val="A4A3A4"/>
          </p15:clr>
        </p15:guide>
        <p15:guide id="7" pos="7313" userDrawn="1">
          <p15:clr>
            <a:srgbClr val="A4A3A4"/>
          </p15:clr>
        </p15:guide>
        <p15:guide id="8" pos="9331" userDrawn="1">
          <p15:clr>
            <a:srgbClr val="A4A3A4"/>
          </p15:clr>
        </p15:guide>
        <p15:guide id="9" pos="9808" userDrawn="1">
          <p15:clr>
            <a:srgbClr val="A4A3A4"/>
          </p15:clr>
        </p15:guide>
        <p15:guide id="10" pos="11872" userDrawn="1">
          <p15:clr>
            <a:srgbClr val="A4A3A4"/>
          </p15:clr>
        </p15:guide>
        <p15:guide id="11" pos="12302" userDrawn="1">
          <p15:clr>
            <a:srgbClr val="A4A3A4"/>
          </p15:clr>
        </p15:guide>
        <p15:guide id="12" pos="14321" userDrawn="1">
          <p15:clr>
            <a:srgbClr val="A4A3A4"/>
          </p15:clr>
        </p15:guide>
        <p15:guide id="14" pos="16816" userDrawn="1">
          <p15:clr>
            <a:srgbClr val="A4A3A4"/>
          </p15:clr>
        </p15:guide>
        <p15:guide id="15" pos="14775" userDrawn="1">
          <p15:clr>
            <a:srgbClr val="A4A3A4"/>
          </p15:clr>
        </p15:guide>
        <p15:guide id="16" orient="horz" pos="24708" userDrawn="1">
          <p15:clr>
            <a:srgbClr val="A4A3A4"/>
          </p15:clr>
        </p15:guide>
        <p15:guide id="17" orient="horz" pos="2686" userDrawn="1">
          <p15:clr>
            <a:srgbClr val="A4A3A4"/>
          </p15:clr>
        </p15:guide>
        <p15:guide id="18" orient="horz" pos="18789" userDrawn="1">
          <p15:clr>
            <a:srgbClr val="A4A3A4"/>
          </p15:clr>
        </p15:guide>
        <p15:guide id="19" orient="horz" pos="174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837" autoAdjust="0"/>
  </p:normalViewPr>
  <p:slideViewPr>
    <p:cSldViewPr snapToGrid="0" showGuides="1">
      <p:cViewPr varScale="1">
        <p:scale>
          <a:sx n="20" d="100"/>
          <a:sy n="20" d="100"/>
        </p:scale>
        <p:origin x="579" y="141"/>
      </p:cViewPr>
      <p:guideLst>
        <p:guide orient="horz" pos="3298"/>
        <p:guide pos="2301"/>
        <p:guide orient="horz" pos="24118"/>
        <p:guide pos="4342"/>
        <p:guide pos="4841"/>
        <p:guide pos="6859"/>
        <p:guide pos="7313"/>
        <p:guide pos="9331"/>
        <p:guide pos="9808"/>
        <p:guide pos="11872"/>
        <p:guide pos="12302"/>
        <p:guide pos="14321"/>
        <p:guide pos="16816"/>
        <p:guide pos="14775"/>
        <p:guide orient="horz" pos="24708"/>
        <p:guide orient="horz" pos="2686"/>
        <p:guide orient="horz" pos="18789"/>
        <p:guide orient="horz" pos="17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53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10" cy="720282"/>
          </a:xfrm>
          <a:prstGeom prst="rect">
            <a:avLst/>
          </a:prstGeom>
        </p:spPr>
        <p:txBody>
          <a:bodyPr vert="horz" lIns="132177" tIns="66088" rIns="132177" bIns="66088" rtlCol="0"/>
          <a:lstStyle>
            <a:lvl1pPr algn="l">
              <a:defRPr sz="17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550860" y="0"/>
            <a:ext cx="4246510" cy="720282"/>
          </a:xfrm>
          <a:prstGeom prst="rect">
            <a:avLst/>
          </a:prstGeom>
        </p:spPr>
        <p:txBody>
          <a:bodyPr vert="horz" lIns="132177" tIns="66088" rIns="132177" bIns="66088" rtlCol="0"/>
          <a:lstStyle>
            <a:lvl1pPr algn="r">
              <a:defRPr sz="1700"/>
            </a:lvl1pPr>
          </a:lstStyle>
          <a:p>
            <a:fld id="{15ADB2A4-DC18-4C27-A39C-83A3BCA94642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187700" y="1795463"/>
            <a:ext cx="342423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177" tIns="66088" rIns="132177" bIns="660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79964" y="6908710"/>
            <a:ext cx="7839710" cy="5652582"/>
          </a:xfrm>
          <a:prstGeom prst="rect">
            <a:avLst/>
          </a:prstGeom>
        </p:spPr>
        <p:txBody>
          <a:bodyPr vert="horz" lIns="132177" tIns="66088" rIns="132177" bIns="66088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3635485"/>
            <a:ext cx="4246510" cy="720280"/>
          </a:xfrm>
          <a:prstGeom prst="rect">
            <a:avLst/>
          </a:prstGeom>
        </p:spPr>
        <p:txBody>
          <a:bodyPr vert="horz" lIns="132177" tIns="66088" rIns="132177" bIns="66088" rtlCol="0" anchor="b"/>
          <a:lstStyle>
            <a:lvl1pPr algn="l">
              <a:defRPr sz="17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550860" y="13635485"/>
            <a:ext cx="4246510" cy="720280"/>
          </a:xfrm>
          <a:prstGeom prst="rect">
            <a:avLst/>
          </a:prstGeom>
        </p:spPr>
        <p:txBody>
          <a:bodyPr vert="horz" lIns="132177" tIns="66088" rIns="132177" bIns="66088" rtlCol="0" anchor="b"/>
          <a:lstStyle>
            <a:lvl1pPr algn="r">
              <a:defRPr sz="1700"/>
            </a:lvl1pPr>
          </a:lstStyle>
          <a:p>
            <a:fld id="{F656CD31-C645-4E49-9910-6D91BE754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272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-1" y="3"/>
            <a:ext cx="30464125" cy="42802172"/>
          </a:xfrm>
          <a:prstGeom prst="rect">
            <a:avLst/>
          </a:prstGeom>
          <a:gradFill>
            <a:gsLst>
              <a:gs pos="85000">
                <a:schemeClr val="accent1"/>
              </a:gs>
              <a:gs pos="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3538538" y="39263638"/>
            <a:ext cx="60706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Mitglied im Netzwerk von: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10775950" y="39231888"/>
            <a:ext cx="6937375" cy="261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gefördert durch: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Platz für ein oder mehrere </a:t>
            </a:r>
            <a:b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</a:br>
            <a: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Logos Ihrer Fördermittelträger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 userDrawn="1"/>
        </p:nvSpPr>
        <p:spPr bwMode="auto">
          <a:xfrm>
            <a:off x="18689638" y="39263638"/>
            <a:ext cx="7948612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/>
            </a:r>
            <a:b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</a:br>
            <a:r>
              <a:rPr kumimoji="0" lang="de-DE" altLang="de-DE" sz="3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Zweitlogo der Struktureinheit an der TU Dresden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5" name="Picture 9" descr="TUD_Logo_weiss_22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1222375"/>
            <a:ext cx="8212137" cy="238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13098" y="39770340"/>
            <a:ext cx="2762035" cy="1343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677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 userDrawn="1"/>
        </p:nvSpPr>
        <p:spPr bwMode="auto">
          <a:xfrm>
            <a:off x="3663950" y="39268400"/>
            <a:ext cx="6070600" cy="456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0B2A51"/>
                </a:solidFill>
                <a:effectLst/>
                <a:latin typeface="Open Sans" panose="020B0606030504020204" pitchFamily="34" charset="0"/>
              </a:rPr>
              <a:t>Mitglied im Netzwerk von: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1" name="Picture 7" descr="TUD_Logo_HKS41_22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227138"/>
            <a:ext cx="8212138" cy="23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971734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799">
          <p15:clr>
            <a:srgbClr val="FBAE40"/>
          </p15:clr>
        </p15:guide>
        <p15:guide id="2" orient="horz" pos="2588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 userDrawn="1"/>
        </p:nvSpPr>
        <p:spPr bwMode="auto">
          <a:xfrm>
            <a:off x="3663950" y="39268400"/>
            <a:ext cx="6070600" cy="4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 smtClean="0">
                <a:ln>
                  <a:noFill/>
                </a:ln>
                <a:solidFill>
                  <a:srgbClr val="0B2A51"/>
                </a:solidFill>
                <a:effectLst/>
                <a:latin typeface="Open Sans" panose="020B0606030504020204" pitchFamily="34" charset="0"/>
              </a:rPr>
              <a:t>Mitglied im Netzwerk von: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7" descr="TUD_Logo_HKS41_228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227138"/>
            <a:ext cx="8212138" cy="23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1404" y="39830375"/>
            <a:ext cx="293486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1344" y="798556"/>
            <a:ext cx="3240000" cy="324000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16" b="37791"/>
          <a:stretch/>
        </p:blipFill>
        <p:spPr>
          <a:xfrm>
            <a:off x="12496006" y="39319861"/>
            <a:ext cx="7772400" cy="1920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6433" y="39714104"/>
            <a:ext cx="7334911" cy="1131754"/>
          </a:xfrm>
          <a:prstGeom prst="rect">
            <a:avLst/>
          </a:prstGeom>
        </p:spPr>
      </p:pic>
      <p:sp>
        <p:nvSpPr>
          <p:cNvPr id="4" name="Textfeld 3"/>
          <p:cNvSpPr txBox="1"/>
          <p:nvPr userDrawn="1"/>
        </p:nvSpPr>
        <p:spPr>
          <a:xfrm>
            <a:off x="8750145" y="40661192"/>
            <a:ext cx="196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Stand:</a:t>
            </a:r>
            <a:r>
              <a:rPr lang="de-DE" baseline="0" dirty="0" smtClean="0">
                <a:solidFill>
                  <a:schemeClr val="accent1"/>
                </a:solidFill>
              </a:rPr>
              <a:t> Juni 2024</a:t>
            </a:r>
            <a:r>
              <a:rPr lang="de-DE" dirty="0" smtClean="0">
                <a:solidFill>
                  <a:schemeClr val="accent1"/>
                </a:solidFill>
              </a:rPr>
              <a:t> </a:t>
            </a:r>
            <a:endParaRPr lang="de-DE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7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0" r:id="rId2"/>
  </p:sldLayoutIdLst>
  <p:timing>
    <p:tnLst>
      <p:par>
        <p:cTn id="1" dur="indefinite" restart="never" nodeType="tmRoot"/>
      </p:par>
    </p:tnLst>
  </p:timing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109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60" indent="-567660" algn="l" defTabSz="2270638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1pPr>
      <a:lvl2pPr marL="1702979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298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966" kern="1200">
          <a:solidFill>
            <a:schemeClr val="tx1"/>
          </a:solidFill>
          <a:latin typeface="+mn-lt"/>
          <a:ea typeface="+mn-ea"/>
          <a:cs typeface="+mn-cs"/>
        </a:defRPr>
      </a:lvl3pPr>
      <a:lvl4pPr marL="3973617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8936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97289" y="4510732"/>
            <a:ext cx="25889804" cy="160121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13"/>
              </a:spcAft>
              <a:buClrTx/>
              <a:buSzTx/>
              <a:buFontTx/>
              <a:buNone/>
              <a:tabLst/>
            </a:pPr>
            <a:r>
              <a:rPr kumimoji="0" lang="de-DE" altLang="de-DE" sz="9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Checkliste </a:t>
            </a:r>
            <a:r>
              <a:rPr kumimoji="0" lang="de-DE" altLang="de-DE" sz="9200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Advanced</a:t>
            </a:r>
            <a:r>
              <a:rPr kumimoji="0" lang="de-DE" altLang="de-DE" sz="9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 Life Support</a:t>
            </a:r>
            <a:endParaRPr kumimoji="0" lang="de-DE" altLang="de-DE" sz="1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D2149E70-670F-4673-854D-2D04AFBA2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45686"/>
              </p:ext>
            </p:extLst>
          </p:nvPr>
        </p:nvGraphicFramePr>
        <p:xfrm>
          <a:off x="2197289" y="7042237"/>
          <a:ext cx="25889804" cy="3150599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4428166">
                  <a:extLst>
                    <a:ext uri="{9D8B030D-6E8A-4147-A177-3AD203B41FA5}">
                      <a16:colId xmlns:a16="http://schemas.microsoft.com/office/drawing/2014/main" val="315906661"/>
                    </a:ext>
                  </a:extLst>
                </a:gridCol>
                <a:gridCol w="11461638">
                  <a:extLst>
                    <a:ext uri="{9D8B030D-6E8A-4147-A177-3AD203B41FA5}">
                      <a16:colId xmlns:a16="http://schemas.microsoft.com/office/drawing/2014/main" val="716329165"/>
                    </a:ext>
                  </a:extLst>
                </a:gridCol>
              </a:tblGrid>
              <a:tr h="9136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spc="600" dirty="0">
                          <a:effectLst/>
                          <a:latin typeface="+mn-lt"/>
                        </a:rPr>
                        <a:t>Handlung</a:t>
                      </a:r>
                      <a:endParaRPr lang="de-DE" sz="8000" b="1" i="0" spc="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spc="600" dirty="0" smtClean="0">
                          <a:effectLst/>
                          <a:latin typeface="+mn-lt"/>
                        </a:rPr>
                        <a:t>Check/Notiz</a:t>
                      </a:r>
                      <a:endParaRPr lang="de-DE" sz="8000" b="1" i="0" spc="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9180386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Eigenschutz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0839306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Ansprechen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639113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Schulterrütteln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5668748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Hilfe </a:t>
                      </a: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anfordern 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2879682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marL="0" lvl="0" algn="l" defTabSz="2270638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Oberkörper freimachen</a:t>
                      </a:r>
                      <a:endParaRPr lang="de-DE" sz="8000" b="1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609408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Atemwege </a:t>
                      </a: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freimachen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476997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Atemkontrolle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482231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de-DE" sz="8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305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Rea-Ruf absetzen</a:t>
                      </a:r>
                      <a:endParaRPr kumimoji="0" lang="de-DE" sz="8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305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7668172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marL="0" marR="0" lvl="0" indent="0" algn="l" defTabSz="2270638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305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Thoraxkompression</a:t>
                      </a:r>
                      <a:endParaRPr lang="de-DE" sz="80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874867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Rea-Board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5980994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Beutel-Masken-Beatmung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657945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Sauerstoffgabe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5850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49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97289" y="4566150"/>
            <a:ext cx="25889804" cy="160121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13"/>
              </a:spcAft>
              <a:buClrTx/>
              <a:buSzTx/>
              <a:buFontTx/>
              <a:buNone/>
              <a:tabLst/>
            </a:pPr>
            <a:r>
              <a:rPr kumimoji="0" lang="de-DE" altLang="de-DE" sz="92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Checkliste </a:t>
            </a:r>
            <a:r>
              <a:rPr kumimoji="0" lang="de-DE" altLang="de-DE" sz="92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Advanced</a:t>
            </a:r>
            <a:r>
              <a:rPr kumimoji="0" lang="de-DE" altLang="de-DE" sz="92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 Life Support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D2149E70-670F-4673-854D-2D04AFBA2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808386"/>
              </p:ext>
            </p:extLst>
          </p:nvPr>
        </p:nvGraphicFramePr>
        <p:xfrm>
          <a:off x="2197289" y="6860999"/>
          <a:ext cx="25889804" cy="315565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4926929">
                  <a:extLst>
                    <a:ext uri="{9D8B030D-6E8A-4147-A177-3AD203B41FA5}">
                      <a16:colId xmlns:a16="http://schemas.microsoft.com/office/drawing/2014/main" val="315906661"/>
                    </a:ext>
                  </a:extLst>
                </a:gridCol>
                <a:gridCol w="10962875">
                  <a:extLst>
                    <a:ext uri="{9D8B030D-6E8A-4147-A177-3AD203B41FA5}">
                      <a16:colId xmlns:a16="http://schemas.microsoft.com/office/drawing/2014/main" val="716329165"/>
                    </a:ext>
                  </a:extLst>
                </a:gridCol>
              </a:tblGrid>
              <a:tr h="9136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spc="600" dirty="0">
                          <a:effectLst/>
                          <a:latin typeface="+mn-lt"/>
                        </a:rPr>
                        <a:t>Handlung</a:t>
                      </a:r>
                      <a:endParaRPr lang="de-DE" sz="8000" b="1" i="0" spc="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spc="600" dirty="0" smtClean="0">
                          <a:effectLst/>
                          <a:latin typeface="+mn-lt"/>
                        </a:rPr>
                        <a:t>Check/Notiz</a:t>
                      </a:r>
                      <a:endParaRPr lang="de-DE" sz="8000" b="1" i="0" spc="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9180386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Klebeelektroden anbringen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0839306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Rhythmusanalyse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639113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Schockabgabe (</a:t>
                      </a:r>
                      <a:r>
                        <a:rPr lang="de-DE" sz="8000" dirty="0" err="1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pVT</a:t>
                      </a:r>
                      <a:r>
                        <a:rPr lang="de-DE" sz="8000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VF)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5668748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Helferwechsel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2879682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err="1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i.v</a:t>
                      </a:r>
                      <a:r>
                        <a:rPr lang="de-DE" sz="8000" dirty="0" err="1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de-DE" sz="800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-Zugang/</a:t>
                      </a:r>
                      <a:r>
                        <a:rPr lang="de-DE" sz="8000" dirty="0" err="1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i.o</a:t>
                      </a:r>
                      <a:r>
                        <a:rPr lang="de-DE" sz="800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.-</a:t>
                      </a: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Zugang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609408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marL="0" marR="0" lvl="0" indent="0" algn="l" defTabSz="2270638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Blutgasanalyse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4633109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Volumensubstitution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476997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err="1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Larynxtubus</a:t>
                      </a: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 (LT)</a:t>
                      </a:r>
                    </a:p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b="1" kern="12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Kontrolle/Fixierung</a:t>
                      </a:r>
                      <a:endParaRPr lang="de-DE" sz="8000" b="1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482231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err="1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Kapnometrie</a:t>
                      </a: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de-DE" sz="8000" dirty="0" err="1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Kapnografie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5980994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kontinuierliche Beatmung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657945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Adrenalin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  <a:latin typeface="+mn-lt"/>
                        </a:rPr>
                        <a:t> </a:t>
                      </a:r>
                      <a:endParaRPr lang="de-DE" sz="80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5850334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marL="0" marR="0" lvl="0" indent="0" algn="l" defTabSz="2270638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0" dirty="0" err="1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Amiodaron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8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877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50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12848" y="5294346"/>
            <a:ext cx="25895808" cy="160121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13"/>
              </a:spcAft>
              <a:buClrTx/>
              <a:buSzTx/>
              <a:buFontTx/>
              <a:buNone/>
              <a:tabLst/>
            </a:pPr>
            <a:r>
              <a:rPr kumimoji="0" lang="de-DE" altLang="de-DE" sz="92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Checkliste </a:t>
            </a:r>
            <a:r>
              <a:rPr kumimoji="0" lang="de-DE" altLang="de-DE" sz="9200" b="0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Advanced</a:t>
            </a:r>
            <a:r>
              <a:rPr kumimoji="0" lang="de-DE" altLang="de-DE" sz="92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Open Sans Semibold" panose="020B0706030804020204" pitchFamily="34" charset="0"/>
              </a:rPr>
              <a:t> Life Support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D2149E70-670F-4673-854D-2D04AFBA2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228715"/>
              </p:ext>
            </p:extLst>
          </p:nvPr>
        </p:nvGraphicFramePr>
        <p:xfrm>
          <a:off x="2212848" y="8052440"/>
          <a:ext cx="25895808" cy="2155363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878654">
                  <a:extLst>
                    <a:ext uri="{9D8B030D-6E8A-4147-A177-3AD203B41FA5}">
                      <a16:colId xmlns:a16="http://schemas.microsoft.com/office/drawing/2014/main" val="315906661"/>
                    </a:ext>
                  </a:extLst>
                </a:gridCol>
                <a:gridCol w="10017154">
                  <a:extLst>
                    <a:ext uri="{9D8B030D-6E8A-4147-A177-3AD203B41FA5}">
                      <a16:colId xmlns:a16="http://schemas.microsoft.com/office/drawing/2014/main" val="716329165"/>
                    </a:ext>
                  </a:extLst>
                </a:gridCol>
              </a:tblGrid>
              <a:tr h="9136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spc="600" dirty="0">
                          <a:effectLst/>
                        </a:rPr>
                        <a:t>Handlung</a:t>
                      </a:r>
                      <a:endParaRPr lang="de-DE" sz="8000" b="1" i="0" spc="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spc="600" dirty="0" smtClean="0">
                          <a:effectLst/>
                        </a:rPr>
                        <a:t>Check/Notiz</a:t>
                      </a:r>
                      <a:endParaRPr lang="de-DE" sz="8000" b="1" i="0" spc="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9180386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</a:rPr>
                        <a:t>Hypoxie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</a:rPr>
                        <a:t> </a:t>
                      </a:r>
                      <a:endParaRPr lang="de-DE" sz="8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639113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err="1" smtClean="0">
                          <a:solidFill>
                            <a:schemeClr val="accent1"/>
                          </a:solidFill>
                          <a:effectLst/>
                        </a:rPr>
                        <a:t>Hypovolämie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</a:rPr>
                        <a:t> </a:t>
                      </a:r>
                      <a:endParaRPr lang="de-DE" sz="8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5668748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</a:rPr>
                        <a:t>Hypo-/</a:t>
                      </a:r>
                      <a:r>
                        <a:rPr lang="de-DE" sz="8000" dirty="0" err="1" smtClean="0">
                          <a:solidFill>
                            <a:schemeClr val="accent1"/>
                          </a:solidFill>
                          <a:effectLst/>
                        </a:rPr>
                        <a:t>Hyperkaliämie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</a:rPr>
                        <a:t> </a:t>
                      </a:r>
                      <a:endParaRPr lang="de-DE" sz="8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2879682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solidFill>
                            <a:schemeClr val="accent1"/>
                          </a:solidFill>
                          <a:effectLst/>
                        </a:rPr>
                        <a:t>Hypo-/</a:t>
                      </a: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</a:rPr>
                        <a:t>Hyperthermie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</a:rPr>
                        <a:t> </a:t>
                      </a:r>
                      <a:endParaRPr lang="de-DE" sz="8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609408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</a:rPr>
                        <a:t>Herzbeuteltamponade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</a:rPr>
                        <a:t> </a:t>
                      </a:r>
                      <a:endParaRPr lang="de-DE" sz="8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8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476997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</a:rPr>
                        <a:t>Intoxikation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</a:rPr>
                        <a:t> </a:t>
                      </a:r>
                      <a:endParaRPr lang="de-DE" sz="8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482231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 smtClean="0">
                          <a:solidFill>
                            <a:schemeClr val="accent1"/>
                          </a:solidFill>
                          <a:effectLst/>
                        </a:rPr>
                        <a:t>Thrombembolie</a:t>
                      </a:r>
                      <a:endParaRPr lang="de-DE" sz="8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dirty="0">
                          <a:effectLst/>
                        </a:rPr>
                        <a:t> </a:t>
                      </a:r>
                      <a:endParaRPr lang="de-DE" sz="8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7668172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marL="0" lvl="0" algn="l" defTabSz="2270638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8000" b="1" kern="1200" smtClean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Spannungspneumothorax</a:t>
                      </a:r>
                      <a:endParaRPr lang="de-DE" sz="8000" b="1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8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9900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63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D_Powerpoint">
  <a:themeElements>
    <a:clrScheme name="TUD_2021-08_blau">
      <a:dk1>
        <a:srgbClr val="000000"/>
      </a:dk1>
      <a:lt1>
        <a:sysClr val="window" lastClr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77AE"/>
      </a:accent4>
      <a:accent5>
        <a:srgbClr val="00A1D9"/>
      </a:accent5>
      <a:accent6>
        <a:srgbClr val="84CFED"/>
      </a:accent6>
      <a:hlink>
        <a:srgbClr val="0069B4"/>
      </a:hlink>
      <a:folHlink>
        <a:srgbClr val="009FE3"/>
      </a:folHlink>
    </a:clrScheme>
    <a:fontScheme name="TUD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_TUD_Poster_DIN A0_Hochformat.potx" id="{EF5A7BDC-73E7-4139-9AD5-72C7A77058D4}" vid="{982245EA-8BEB-4A53-9242-B3E9AF6F517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2021-11_TUD_Poster_DIN-A0_Hochformat (2)</Template>
  <TotalTime>0</TotalTime>
  <Words>100</Words>
  <Application>Microsoft Office PowerPoint</Application>
  <PresentationFormat>Benutzerdefiniert</PresentationFormat>
  <Paragraphs>71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Open Sans</vt:lpstr>
      <vt:lpstr>Open Sans Semibold</vt:lpstr>
      <vt:lpstr>Times New Roman</vt:lpstr>
      <vt:lpstr>TUD_Powerpoint</vt:lpstr>
      <vt:lpstr>PowerPoint-Präsentation</vt:lpstr>
      <vt:lpstr>PowerPoint-Präsentation</vt:lpstr>
      <vt:lpstr>PowerPoint-Präsentation</vt:lpstr>
    </vt:vector>
  </TitlesOfParts>
  <Company>Universitätsklinik Carl Gustav Carus Dresden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Hey, Stephanie</dc:creator>
  <cp:lastModifiedBy>Hübsch, Grit</cp:lastModifiedBy>
  <cp:revision>33</cp:revision>
  <cp:lastPrinted>2024-06-19T12:19:31Z</cp:lastPrinted>
  <dcterms:created xsi:type="dcterms:W3CDTF">2022-02-02T08:25:06Z</dcterms:created>
  <dcterms:modified xsi:type="dcterms:W3CDTF">2024-07-03T05:07:21Z</dcterms:modified>
</cp:coreProperties>
</file>