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58" r:id="rId2"/>
  </p:sldIdLst>
  <p:sldSz cx="30275213" cy="42803763"/>
  <p:notesSz cx="9799638" cy="143557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5" userDrawn="1">
          <p15:clr>
            <a:srgbClr val="A4A3A4"/>
          </p15:clr>
        </p15:guide>
        <p15:guide id="2" pos="2301" userDrawn="1">
          <p15:clr>
            <a:srgbClr val="A4A3A4"/>
          </p15:clr>
        </p15:guide>
        <p15:guide id="3" orient="horz" pos="24118" userDrawn="1">
          <p15:clr>
            <a:srgbClr val="A4A3A4"/>
          </p15:clr>
        </p15:guide>
        <p15:guide id="4" pos="4342" userDrawn="1">
          <p15:clr>
            <a:srgbClr val="A4A3A4"/>
          </p15:clr>
        </p15:guide>
        <p15:guide id="5" pos="4841" userDrawn="1">
          <p15:clr>
            <a:srgbClr val="A4A3A4"/>
          </p15:clr>
        </p15:guide>
        <p15:guide id="6" pos="6859" userDrawn="1">
          <p15:clr>
            <a:srgbClr val="A4A3A4"/>
          </p15:clr>
        </p15:guide>
        <p15:guide id="7" pos="7313" userDrawn="1">
          <p15:clr>
            <a:srgbClr val="A4A3A4"/>
          </p15:clr>
        </p15:guide>
        <p15:guide id="8" pos="9331" userDrawn="1">
          <p15:clr>
            <a:srgbClr val="A4A3A4"/>
          </p15:clr>
        </p15:guide>
        <p15:guide id="9" pos="9808" userDrawn="1">
          <p15:clr>
            <a:srgbClr val="A4A3A4"/>
          </p15:clr>
        </p15:guide>
        <p15:guide id="10" pos="11872" userDrawn="1">
          <p15:clr>
            <a:srgbClr val="A4A3A4"/>
          </p15:clr>
        </p15:guide>
        <p15:guide id="11" pos="12302" userDrawn="1">
          <p15:clr>
            <a:srgbClr val="A4A3A4"/>
          </p15:clr>
        </p15:guide>
        <p15:guide id="12" pos="14321" userDrawn="1">
          <p15:clr>
            <a:srgbClr val="A4A3A4"/>
          </p15:clr>
        </p15:guide>
        <p15:guide id="14" pos="16816" userDrawn="1">
          <p15:clr>
            <a:srgbClr val="A4A3A4"/>
          </p15:clr>
        </p15:guide>
        <p15:guide id="15" pos="14775" userDrawn="1">
          <p15:clr>
            <a:srgbClr val="A4A3A4"/>
          </p15:clr>
        </p15:guide>
        <p15:guide id="16" orient="horz" pos="247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86" autoAdjust="0"/>
    <p:restoredTop sz="94694" autoAdjust="0"/>
  </p:normalViewPr>
  <p:slideViewPr>
    <p:cSldViewPr snapToGrid="0" showGuides="1">
      <p:cViewPr varScale="1">
        <p:scale>
          <a:sx n="20" d="100"/>
          <a:sy n="20" d="100"/>
        </p:scale>
        <p:origin x="3492" y="120"/>
      </p:cViewPr>
      <p:guideLst>
        <p:guide orient="horz" pos="3185"/>
        <p:guide pos="2301"/>
        <p:guide orient="horz" pos="24118"/>
        <p:guide pos="4342"/>
        <p:guide pos="4841"/>
        <p:guide pos="6859"/>
        <p:guide pos="7313"/>
        <p:guide pos="9331"/>
        <p:guide pos="9808"/>
        <p:guide pos="11872"/>
        <p:guide pos="12302"/>
        <p:guide pos="14321"/>
        <p:guide pos="16816"/>
        <p:guide pos="14775"/>
        <p:guide orient="horz" pos="247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4402" y="7005156"/>
            <a:ext cx="22706410" cy="14902051"/>
          </a:xfrm>
        </p:spPr>
        <p:txBody>
          <a:bodyPr anchor="b"/>
          <a:lstStyle>
            <a:lvl1pPr algn="ctr">
              <a:defRPr sz="14899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5960"/>
            </a:lvl1pPr>
            <a:lvl2pPr marL="1135319" indent="0" algn="ctr">
              <a:buNone/>
              <a:defRPr sz="4966"/>
            </a:lvl2pPr>
            <a:lvl3pPr marL="2270638" indent="0" algn="ctr">
              <a:buNone/>
              <a:defRPr sz="4470"/>
            </a:lvl3pPr>
            <a:lvl4pPr marL="3405957" indent="0" algn="ctr">
              <a:buNone/>
              <a:defRPr sz="3973"/>
            </a:lvl4pPr>
            <a:lvl5pPr marL="4541276" indent="0" algn="ctr">
              <a:buNone/>
              <a:defRPr sz="3973"/>
            </a:lvl5pPr>
            <a:lvl6pPr marL="5676595" indent="0" algn="ctr">
              <a:buNone/>
              <a:defRPr sz="3973"/>
            </a:lvl6pPr>
            <a:lvl7pPr marL="6811914" indent="0" algn="ctr">
              <a:buNone/>
              <a:defRPr sz="3973"/>
            </a:lvl7pPr>
            <a:lvl8pPr marL="7947233" indent="0" algn="ctr">
              <a:buNone/>
              <a:defRPr sz="3973"/>
            </a:lvl8pPr>
            <a:lvl9pPr marL="9082552" indent="0" algn="ctr">
              <a:buNone/>
              <a:defRPr sz="3973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69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0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665699" y="2278904"/>
            <a:ext cx="6528093" cy="3627421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081421" y="2278904"/>
            <a:ext cx="19205838" cy="36274211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4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-114753" y="4322763"/>
            <a:ext cx="30492700" cy="720725"/>
          </a:xfrm>
          <a:prstGeom prst="rect">
            <a:avLst/>
          </a:prstGeom>
          <a:noFill/>
          <a:ln w="25400" algn="ctr">
            <a:solidFill>
              <a:srgbClr val="0B2A5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B2A51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4320000" tIns="0" rIns="4320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 userDrawn="1"/>
        </p:nvSpPr>
        <p:spPr bwMode="auto">
          <a:xfrm>
            <a:off x="3663950" y="39268400"/>
            <a:ext cx="6070600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0" i="0" u="none" strike="noStrike" cap="none" normalizeH="0" baseline="0" dirty="0" smtClean="0">
                <a:ln>
                  <a:noFill/>
                </a:ln>
                <a:solidFill>
                  <a:srgbClr val="0B2A51"/>
                </a:solidFill>
                <a:effectLst/>
                <a:latin typeface="Open Sans" panose="020B0606030504020204" pitchFamily="34" charset="0"/>
              </a:rPr>
              <a:t>Mitglied im Netzwerk von: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TUD_Logo_HKS41_22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227138"/>
            <a:ext cx="8212138" cy="238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</p:pic>
      <p:pic>
        <p:nvPicPr>
          <p:cNvPr id="1032" name="Picture 8" descr="DDC_Logo_110x5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9830375"/>
            <a:ext cx="3141663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045" y="39390858"/>
            <a:ext cx="6636618" cy="186826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663" y="1031875"/>
            <a:ext cx="2579688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59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spect="1" noChangeArrowheads="1"/>
          </p:cNvSpPr>
          <p:nvPr userDrawn="1"/>
        </p:nvSpPr>
        <p:spPr bwMode="auto">
          <a:xfrm>
            <a:off x="-1588" y="4318000"/>
            <a:ext cx="30465713" cy="38484175"/>
          </a:xfrm>
          <a:prstGeom prst="rect">
            <a:avLst/>
          </a:prstGeom>
          <a:solidFill>
            <a:srgbClr val="0B2A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700" b="0" i="0" u="none" strike="noStrike" cap="none" normalizeH="0" baseline="0" smtClean="0">
                <a:ln>
                  <a:noFill/>
                </a:ln>
                <a:solidFill>
                  <a:srgbClr val="0B2A51"/>
                </a:solidFill>
                <a:effectLst/>
                <a:latin typeface="Open Sans" panose="020B0606030504020204" pitchFamily="34" charset="0"/>
              </a:rPr>
              <a:t> 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-1588" y="4318000"/>
            <a:ext cx="30527626" cy="7207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4320000" tIns="0" rIns="4320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 noChangeAspect="1" noChangeArrowheads="1"/>
          </p:cNvSpPr>
          <p:nvPr userDrawn="1"/>
        </p:nvSpPr>
        <p:spPr bwMode="auto">
          <a:xfrm>
            <a:off x="-1588" y="-1588"/>
            <a:ext cx="30465713" cy="4319588"/>
          </a:xfrm>
          <a:prstGeom prst="rect">
            <a:avLst/>
          </a:prstGeom>
          <a:solidFill>
            <a:srgbClr val="0B2A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700" b="0" i="0" u="none" strike="noStrike" cap="none" normalizeH="0" baseline="0" smtClean="0">
                <a:ln>
                  <a:noFill/>
                </a:ln>
                <a:solidFill>
                  <a:srgbClr val="0B2A51"/>
                </a:solidFill>
                <a:effectLst/>
                <a:latin typeface="Open Sans" panose="020B0606030504020204" pitchFamily="34" charset="0"/>
              </a:rPr>
              <a:t> 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3538538" y="39263638"/>
            <a:ext cx="6070600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Mitglied im Netzwerk von: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 userDrawn="1"/>
        </p:nvSpPr>
        <p:spPr bwMode="auto">
          <a:xfrm>
            <a:off x="10775950" y="39231888"/>
            <a:ext cx="6937375" cy="261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de-DE" altLang="de-DE" sz="20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gefördert durch: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endParaRPr kumimoji="0" lang="de-DE" altLang="de-DE" sz="20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400"/>
              </a:spcAft>
              <a:buClrTx/>
              <a:buSzTx/>
              <a:buFontTx/>
              <a:buNone/>
              <a:tabLst/>
            </a:pPr>
            <a:r>
              <a:rPr kumimoji="0" lang="de-DE" altLang="de-DE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Platz für ein oder mehrere </a:t>
            </a:r>
            <a:br>
              <a:rPr kumimoji="0" lang="de-DE" altLang="de-DE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kumimoji="0" lang="de-DE" altLang="de-DE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Logos Ihrer Fördermittelträger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3" name="Picture 7" descr="DDC-Logo_weis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39727188"/>
            <a:ext cx="3171825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 userDrawn="1"/>
        </p:nvSpPr>
        <p:spPr bwMode="auto">
          <a:xfrm>
            <a:off x="18689638" y="39263638"/>
            <a:ext cx="7948612" cy="25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/>
            </a:r>
            <a:br>
              <a:rPr kumimoji="0" lang="de-DE" altLang="de-DE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</a:br>
            <a:r>
              <a:rPr kumimoji="0" lang="de-DE" altLang="de-DE" sz="3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Zweitlogo der Struktureinheit an der TU Dresden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5" name="Picture 9" descr="TUD_Logo_weiss_2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222375"/>
            <a:ext cx="8212137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9B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B2A5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B2A5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67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49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653" y="10671222"/>
            <a:ext cx="26112371" cy="17805173"/>
          </a:xfrm>
        </p:spPr>
        <p:txBody>
          <a:bodyPr anchor="b"/>
          <a:lstStyle>
            <a:lvl1pPr>
              <a:defRPr sz="14899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65653" y="28644839"/>
            <a:ext cx="26112371" cy="9363320"/>
          </a:xfrm>
        </p:spPr>
        <p:txBody>
          <a:bodyPr/>
          <a:lstStyle>
            <a:lvl1pPr marL="0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1pPr>
            <a:lvl2pPr marL="1135319" indent="0">
              <a:buNone/>
              <a:defRPr sz="4966">
                <a:solidFill>
                  <a:schemeClr val="tx1">
                    <a:tint val="75000"/>
                  </a:schemeClr>
                </a:solidFill>
              </a:defRPr>
            </a:lvl2pPr>
            <a:lvl3pPr marL="2270638" indent="0">
              <a:buNone/>
              <a:defRPr sz="4470">
                <a:solidFill>
                  <a:schemeClr val="tx1">
                    <a:tint val="75000"/>
                  </a:schemeClr>
                </a:solidFill>
              </a:defRPr>
            </a:lvl3pPr>
            <a:lvl4pPr marL="3405957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4pPr>
            <a:lvl5pPr marL="4541276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5pPr>
            <a:lvl6pPr marL="5676595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6pPr>
            <a:lvl7pPr marL="6811914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7pPr>
            <a:lvl8pPr marL="7947233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8pPr>
            <a:lvl9pPr marL="9082552" indent="0">
              <a:buNone/>
              <a:defRPr sz="39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01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73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5364" y="2278907"/>
            <a:ext cx="26112371" cy="827341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85365" y="10492870"/>
            <a:ext cx="12807833" cy="514239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085365" y="15635264"/>
            <a:ext cx="12807833" cy="2299711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26827" y="10492870"/>
            <a:ext cx="12870909" cy="5142393"/>
          </a:xfrm>
        </p:spPr>
        <p:txBody>
          <a:bodyPr anchor="b"/>
          <a:lstStyle>
            <a:lvl1pPr marL="0" indent="0">
              <a:buNone/>
              <a:defRPr sz="5960" b="1"/>
            </a:lvl1pPr>
            <a:lvl2pPr marL="1135319" indent="0">
              <a:buNone/>
              <a:defRPr sz="4966" b="1"/>
            </a:lvl2pPr>
            <a:lvl3pPr marL="2270638" indent="0">
              <a:buNone/>
              <a:defRPr sz="4470" b="1"/>
            </a:lvl3pPr>
            <a:lvl4pPr marL="3405957" indent="0">
              <a:buNone/>
              <a:defRPr sz="3973" b="1"/>
            </a:lvl4pPr>
            <a:lvl5pPr marL="4541276" indent="0">
              <a:buNone/>
              <a:defRPr sz="3973" b="1"/>
            </a:lvl5pPr>
            <a:lvl6pPr marL="5676595" indent="0">
              <a:buNone/>
              <a:defRPr sz="3973" b="1"/>
            </a:lvl6pPr>
            <a:lvl7pPr marL="6811914" indent="0">
              <a:buNone/>
              <a:defRPr sz="3973" b="1"/>
            </a:lvl7pPr>
            <a:lvl8pPr marL="7947233" indent="0">
              <a:buNone/>
              <a:defRPr sz="3973" b="1"/>
            </a:lvl8pPr>
            <a:lvl9pPr marL="9082552" indent="0">
              <a:buNone/>
              <a:defRPr sz="397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26827" y="15635264"/>
            <a:ext cx="12870909" cy="2299711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44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824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09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5366" y="2853584"/>
            <a:ext cx="9764543" cy="9987545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870909" y="6162952"/>
            <a:ext cx="15326827" cy="30418415"/>
          </a:xfrm>
        </p:spPr>
        <p:txBody>
          <a:bodyPr/>
          <a:lstStyle>
            <a:lvl1pPr>
              <a:defRPr sz="7946"/>
            </a:lvl1pPr>
            <a:lvl2pPr>
              <a:defRPr sz="6953"/>
            </a:lvl2pPr>
            <a:lvl3pPr>
              <a:defRPr sz="5960"/>
            </a:lvl3pPr>
            <a:lvl4pPr>
              <a:defRPr sz="4966"/>
            </a:lvl4pPr>
            <a:lvl5pPr>
              <a:defRPr sz="4966"/>
            </a:lvl5pPr>
            <a:lvl6pPr>
              <a:defRPr sz="4966"/>
            </a:lvl6pPr>
            <a:lvl7pPr>
              <a:defRPr sz="4966"/>
            </a:lvl7pPr>
            <a:lvl8pPr>
              <a:defRPr sz="4966"/>
            </a:lvl8pPr>
            <a:lvl9pPr>
              <a:defRPr sz="4966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85366" y="12841129"/>
            <a:ext cx="9764543" cy="23789780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59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5366" y="2853584"/>
            <a:ext cx="9764543" cy="9987545"/>
          </a:xfrm>
        </p:spPr>
        <p:txBody>
          <a:bodyPr anchor="b"/>
          <a:lstStyle>
            <a:lvl1pPr>
              <a:defRPr sz="7946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2870909" y="6162952"/>
            <a:ext cx="15326827" cy="30418415"/>
          </a:xfrm>
        </p:spPr>
        <p:txBody>
          <a:bodyPr/>
          <a:lstStyle>
            <a:lvl1pPr marL="0" indent="0">
              <a:buNone/>
              <a:defRPr sz="7946"/>
            </a:lvl1pPr>
            <a:lvl2pPr marL="1135319" indent="0">
              <a:buNone/>
              <a:defRPr sz="6953"/>
            </a:lvl2pPr>
            <a:lvl3pPr marL="2270638" indent="0">
              <a:buNone/>
              <a:defRPr sz="5960"/>
            </a:lvl3pPr>
            <a:lvl4pPr marL="3405957" indent="0">
              <a:buNone/>
              <a:defRPr sz="4966"/>
            </a:lvl4pPr>
            <a:lvl5pPr marL="4541276" indent="0">
              <a:buNone/>
              <a:defRPr sz="4966"/>
            </a:lvl5pPr>
            <a:lvl6pPr marL="5676595" indent="0">
              <a:buNone/>
              <a:defRPr sz="4966"/>
            </a:lvl6pPr>
            <a:lvl7pPr marL="6811914" indent="0">
              <a:buNone/>
              <a:defRPr sz="4966"/>
            </a:lvl7pPr>
            <a:lvl8pPr marL="7947233" indent="0">
              <a:buNone/>
              <a:defRPr sz="4966"/>
            </a:lvl8pPr>
            <a:lvl9pPr marL="9082552" indent="0">
              <a:buNone/>
              <a:defRPr sz="4966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85366" y="12841129"/>
            <a:ext cx="9764543" cy="23789780"/>
          </a:xfrm>
        </p:spPr>
        <p:txBody>
          <a:bodyPr/>
          <a:lstStyle>
            <a:lvl1pPr marL="0" indent="0">
              <a:buNone/>
              <a:defRPr sz="3973"/>
            </a:lvl1pPr>
            <a:lvl2pPr marL="1135319" indent="0">
              <a:buNone/>
              <a:defRPr sz="3476"/>
            </a:lvl2pPr>
            <a:lvl3pPr marL="2270638" indent="0">
              <a:buNone/>
              <a:defRPr sz="2980"/>
            </a:lvl3pPr>
            <a:lvl4pPr marL="3405957" indent="0">
              <a:buNone/>
              <a:defRPr sz="2483"/>
            </a:lvl4pPr>
            <a:lvl5pPr marL="4541276" indent="0">
              <a:buNone/>
              <a:defRPr sz="2483"/>
            </a:lvl5pPr>
            <a:lvl6pPr marL="5676595" indent="0">
              <a:buNone/>
              <a:defRPr sz="2483"/>
            </a:lvl6pPr>
            <a:lvl7pPr marL="6811914" indent="0">
              <a:buNone/>
              <a:defRPr sz="2483"/>
            </a:lvl7pPr>
            <a:lvl8pPr marL="7947233" indent="0">
              <a:buNone/>
              <a:defRPr sz="2483"/>
            </a:lvl8pPr>
            <a:lvl9pPr marL="9082552" indent="0">
              <a:buNone/>
              <a:defRPr sz="2483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65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081421" y="2278907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081421" y="39672750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84F8-620C-42A6-B4C4-8B7911F19272}" type="datetimeFigureOut">
              <a:rPr lang="de-DE" smtClean="0"/>
              <a:t>26.08.2021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028665" y="39672750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0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9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6BCD-9EEC-4951-BCDC-A3E4E64401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17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63" r:id="rId13"/>
  </p:sldLayoutIdLst>
  <p:txStyles>
    <p:titleStyle>
      <a:lvl1pPr algn="l" defTabSz="2270638" rtl="0" eaLnBrk="1" latinLnBrk="0" hangingPunct="1">
        <a:lnSpc>
          <a:spcPct val="90000"/>
        </a:lnSpc>
        <a:spcBef>
          <a:spcPct val="0"/>
        </a:spcBef>
        <a:buNone/>
        <a:defRPr sz="109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67660" indent="-567660" algn="l" defTabSz="2270638" rtl="0" eaLnBrk="1" latinLnBrk="0" hangingPunct="1">
        <a:lnSpc>
          <a:spcPct val="90000"/>
        </a:lnSpc>
        <a:spcBef>
          <a:spcPts val="2483"/>
        </a:spcBef>
        <a:buFont typeface="Arial" panose="020B0604020202020204" pitchFamily="34" charset="0"/>
        <a:buChar char="•"/>
        <a:defRPr sz="6953" kern="1200">
          <a:solidFill>
            <a:schemeClr val="tx1"/>
          </a:solidFill>
          <a:latin typeface="+mn-lt"/>
          <a:ea typeface="+mn-ea"/>
          <a:cs typeface="+mn-cs"/>
        </a:defRPr>
      </a:lvl1pPr>
      <a:lvl2pPr marL="1702979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2838298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966" kern="1200">
          <a:solidFill>
            <a:schemeClr val="tx1"/>
          </a:solidFill>
          <a:latin typeface="+mn-lt"/>
          <a:ea typeface="+mn-ea"/>
          <a:cs typeface="+mn-cs"/>
        </a:defRPr>
      </a:lvl3pPr>
      <a:lvl4pPr marL="3973617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5108936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6244255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7379574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8514893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650212" indent="-567660" algn="l" defTabSz="2270638" rtl="0" eaLnBrk="1" latinLnBrk="0" hangingPunct="1">
        <a:lnSpc>
          <a:spcPct val="90000"/>
        </a:lnSpc>
        <a:spcBef>
          <a:spcPts val="1242"/>
        </a:spcBef>
        <a:buFont typeface="Arial" panose="020B0604020202020204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135319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2pPr>
      <a:lvl3pPr marL="2270638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3pPr>
      <a:lvl4pPr marL="3405957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4pPr>
      <a:lvl5pPr marL="4541276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5pPr>
      <a:lvl6pPr marL="5676595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6pPr>
      <a:lvl7pPr marL="6811914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7pPr>
      <a:lvl8pPr marL="7947233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8pPr>
      <a:lvl9pPr marL="9082552" algn="l" defTabSz="2270638" rtl="0" eaLnBrk="1" latinLnBrk="0" hangingPunct="1">
        <a:defRPr sz="44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942354" y="7768725"/>
            <a:ext cx="26452672" cy="3074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de-DE" sz="4400" dirty="0" smtClean="0">
                <a:solidFill>
                  <a:srgbClr val="002060"/>
                </a:solidFill>
              </a:rPr>
              <a:t>Öffne </a:t>
            </a:r>
            <a:r>
              <a:rPr lang="de-DE" sz="4400" dirty="0">
                <a:solidFill>
                  <a:srgbClr val="002060"/>
                </a:solidFill>
              </a:rPr>
              <a:t>die Verpackung des Absaugkatheters am </a:t>
            </a:r>
            <a:r>
              <a:rPr lang="de-DE" sz="4400" dirty="0" err="1" smtClean="0">
                <a:solidFill>
                  <a:srgbClr val="002060"/>
                </a:solidFill>
              </a:rPr>
              <a:t>Konusende</a:t>
            </a:r>
            <a:r>
              <a:rPr lang="de-DE" sz="4400" dirty="0">
                <a:solidFill>
                  <a:srgbClr val="002060"/>
                </a:solidFill>
              </a:rPr>
              <a:t> </a:t>
            </a:r>
            <a:r>
              <a:rPr lang="de-DE" sz="4400" dirty="0" smtClean="0">
                <a:solidFill>
                  <a:srgbClr val="002060"/>
                </a:solidFill>
              </a:rPr>
              <a:t>(Bild 1). 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4400" dirty="0" smtClean="0">
                <a:solidFill>
                  <a:srgbClr val="002060"/>
                </a:solidFill>
              </a:rPr>
              <a:t>Verbinde den Absaugkatheter </a:t>
            </a:r>
            <a:r>
              <a:rPr lang="de-DE" sz="4400" dirty="0">
                <a:solidFill>
                  <a:srgbClr val="002060"/>
                </a:solidFill>
              </a:rPr>
              <a:t>mit dem Absaugschlauch </a:t>
            </a:r>
            <a:r>
              <a:rPr lang="de-DE" sz="4400" dirty="0" smtClean="0">
                <a:solidFill>
                  <a:srgbClr val="002060"/>
                </a:solidFill>
              </a:rPr>
              <a:t>(Bild 2). 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4400" dirty="0" smtClean="0">
                <a:solidFill>
                  <a:srgbClr val="002060"/>
                </a:solidFill>
              </a:rPr>
              <a:t>Ziehe </a:t>
            </a:r>
            <a:r>
              <a:rPr lang="de-DE" sz="4400" dirty="0">
                <a:solidFill>
                  <a:srgbClr val="002060"/>
                </a:solidFill>
              </a:rPr>
              <a:t>den steril verpackten </a:t>
            </a:r>
            <a:r>
              <a:rPr lang="de-DE" sz="4400" dirty="0" err="1">
                <a:solidFill>
                  <a:srgbClr val="002060"/>
                </a:solidFill>
              </a:rPr>
              <a:t>Copolymerhandschuh</a:t>
            </a:r>
            <a:r>
              <a:rPr lang="de-DE" sz="4400" dirty="0">
                <a:solidFill>
                  <a:srgbClr val="002060"/>
                </a:solidFill>
              </a:rPr>
              <a:t> (steriler Einmalhandschuh) über den </a:t>
            </a:r>
            <a:r>
              <a:rPr lang="de-DE" sz="4400" dirty="0" err="1">
                <a:solidFill>
                  <a:srgbClr val="002060"/>
                </a:solidFill>
              </a:rPr>
              <a:t>unsterilen</a:t>
            </a:r>
            <a:r>
              <a:rPr lang="de-DE" sz="4400" dirty="0">
                <a:solidFill>
                  <a:srgbClr val="002060"/>
                </a:solidFill>
              </a:rPr>
              <a:t> Einmalhandschuh der </a:t>
            </a:r>
            <a:r>
              <a:rPr lang="de-DE" sz="4400" dirty="0" smtClean="0">
                <a:solidFill>
                  <a:srgbClr val="002060"/>
                </a:solidFill>
              </a:rPr>
              <a:t>Führungshand (Bild 3).</a:t>
            </a:r>
          </a:p>
          <a:p>
            <a:pPr marL="914400" indent="-914400">
              <a:buFont typeface="+mj-lt"/>
              <a:buAutoNum type="arabicPeriod"/>
            </a:pPr>
            <a:endParaRPr lang="de-DE" sz="4400" dirty="0" smtClean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 smtClean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 smtClean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 smtClean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 smtClean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 smtClean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endParaRPr lang="de-DE" sz="4400" dirty="0">
              <a:solidFill>
                <a:srgbClr val="002060"/>
              </a:solidFill>
            </a:endParaRPr>
          </a:p>
          <a:p>
            <a:pPr marL="914400" indent="-914400">
              <a:buFont typeface="+mj-lt"/>
              <a:buAutoNum type="arabicPeriod"/>
            </a:pPr>
            <a:r>
              <a:rPr lang="de-DE" sz="4400" dirty="0" smtClean="0">
                <a:solidFill>
                  <a:srgbClr val="002060"/>
                </a:solidFill>
              </a:rPr>
              <a:t>Entferne </a:t>
            </a:r>
            <a:r>
              <a:rPr lang="de-DE" sz="4400" dirty="0">
                <a:solidFill>
                  <a:srgbClr val="002060"/>
                </a:solidFill>
              </a:rPr>
              <a:t>die Hülle des </a:t>
            </a:r>
            <a:r>
              <a:rPr lang="de-DE" sz="4400" dirty="0" smtClean="0">
                <a:solidFill>
                  <a:srgbClr val="002060"/>
                </a:solidFill>
              </a:rPr>
              <a:t>Absaugkatheters und nimm </a:t>
            </a:r>
            <a:r>
              <a:rPr lang="de-DE" sz="4400" dirty="0">
                <a:solidFill>
                  <a:srgbClr val="002060"/>
                </a:solidFill>
              </a:rPr>
              <a:t>mit der </a:t>
            </a:r>
            <a:r>
              <a:rPr lang="de-DE" sz="4400" dirty="0" smtClean="0">
                <a:solidFill>
                  <a:srgbClr val="002060"/>
                </a:solidFill>
              </a:rPr>
              <a:t>sterilen </a:t>
            </a:r>
            <a:r>
              <a:rPr lang="de-DE" sz="4400" dirty="0">
                <a:solidFill>
                  <a:srgbClr val="002060"/>
                </a:solidFill>
              </a:rPr>
              <a:t>Hand </a:t>
            </a:r>
            <a:r>
              <a:rPr lang="de-DE" sz="4400" dirty="0" smtClean="0">
                <a:solidFill>
                  <a:srgbClr val="002060"/>
                </a:solidFill>
              </a:rPr>
              <a:t>den Katheter in Empfang (Bild 4).</a:t>
            </a:r>
          </a:p>
          <a:p>
            <a:pPr marL="914400" indent="-914400">
              <a:buFont typeface="+mj-lt"/>
              <a:buAutoNum type="arabicPeriod"/>
            </a:pPr>
            <a:r>
              <a:rPr lang="de-DE" sz="4400" dirty="0" smtClean="0">
                <a:solidFill>
                  <a:srgbClr val="002060"/>
                </a:solidFill>
              </a:rPr>
              <a:t>Feuchte </a:t>
            </a:r>
            <a:r>
              <a:rPr lang="de-DE" sz="4400" dirty="0">
                <a:solidFill>
                  <a:srgbClr val="002060"/>
                </a:solidFill>
              </a:rPr>
              <a:t>Nase an der Trachealkanüle </a:t>
            </a:r>
            <a:r>
              <a:rPr lang="de-DE" sz="4400" dirty="0" err="1" smtClean="0">
                <a:solidFill>
                  <a:srgbClr val="002060"/>
                </a:solidFill>
              </a:rPr>
              <a:t>diskonnektieren</a:t>
            </a:r>
            <a:r>
              <a:rPr lang="de-DE" sz="4400" dirty="0" smtClean="0">
                <a:solidFill>
                  <a:srgbClr val="002060"/>
                </a:solidFill>
              </a:rPr>
              <a:t>. Führe den Katheter in </a:t>
            </a:r>
            <a:r>
              <a:rPr lang="de-DE" sz="4400" dirty="0">
                <a:solidFill>
                  <a:srgbClr val="002060"/>
                </a:solidFill>
              </a:rPr>
              <a:t>die TK, während die </a:t>
            </a:r>
            <a:r>
              <a:rPr lang="de-DE" sz="4400" dirty="0" err="1">
                <a:solidFill>
                  <a:srgbClr val="002060"/>
                </a:solidFill>
              </a:rPr>
              <a:t>unsterile</a:t>
            </a:r>
            <a:r>
              <a:rPr lang="de-DE" sz="4400" dirty="0">
                <a:solidFill>
                  <a:srgbClr val="002060"/>
                </a:solidFill>
              </a:rPr>
              <a:t> Hand </a:t>
            </a:r>
            <a:r>
              <a:rPr lang="de-DE" sz="4400" dirty="0" smtClean="0">
                <a:solidFill>
                  <a:srgbClr val="002060"/>
                </a:solidFill>
              </a:rPr>
              <a:t>die TK stabilisiert (Bild 5). </a:t>
            </a:r>
            <a:r>
              <a:rPr lang="de-DE" sz="4400" dirty="0">
                <a:solidFill>
                  <a:srgbClr val="002060"/>
                </a:solidFill>
              </a:rPr>
              <a:t>Schiebe den </a:t>
            </a:r>
            <a:r>
              <a:rPr lang="de-DE" sz="4400" dirty="0" smtClean="0">
                <a:solidFill>
                  <a:srgbClr val="002060"/>
                </a:solidFill>
              </a:rPr>
              <a:t>Katheter </a:t>
            </a:r>
            <a:r>
              <a:rPr lang="de-DE" sz="4400" dirty="0">
                <a:solidFill>
                  <a:srgbClr val="002060"/>
                </a:solidFill>
              </a:rPr>
              <a:t>bis kurz hinter das Ende der TK und/oder bis zum Auslösen eines Hustenstoßes </a:t>
            </a:r>
            <a:r>
              <a:rPr lang="de-DE" sz="4400" dirty="0" smtClean="0">
                <a:solidFill>
                  <a:srgbClr val="002060"/>
                </a:solidFill>
              </a:rPr>
              <a:t>vor (Bild 5). Beginne mit dem Absaugvorgang, parallel dazu entblockt die Assistenz die TK.</a:t>
            </a:r>
            <a:endParaRPr lang="de-DE" sz="4400" dirty="0">
              <a:solidFill>
                <a:srgbClr val="002060"/>
              </a:solidFill>
            </a:endParaRPr>
          </a:p>
          <a:p>
            <a:pPr marL="914400" indent="-914400">
              <a:buAutoNum type="arabicPeriod" startAt="6"/>
            </a:pPr>
            <a:r>
              <a:rPr lang="de-DE" sz="4400" dirty="0">
                <a:solidFill>
                  <a:srgbClr val="002060"/>
                </a:solidFill>
              </a:rPr>
              <a:t>Ziehe nun den Absaugkatheter langsam unter Sog </a:t>
            </a:r>
            <a:r>
              <a:rPr lang="de-DE" sz="4400" dirty="0" smtClean="0">
                <a:solidFill>
                  <a:srgbClr val="002060"/>
                </a:solidFill>
              </a:rPr>
              <a:t>zurück (Bild 6). </a:t>
            </a:r>
          </a:p>
          <a:p>
            <a:pPr marL="914400" indent="-914400">
              <a:buAutoNum type="arabicPeriod" startAt="6"/>
            </a:pPr>
            <a:endParaRPr lang="de-DE" sz="4400" dirty="0" smtClean="0">
              <a:solidFill>
                <a:srgbClr val="002060"/>
              </a:solidFill>
            </a:endParaRPr>
          </a:p>
          <a:p>
            <a:endParaRPr lang="de-DE" sz="4400" dirty="0">
              <a:solidFill>
                <a:srgbClr val="002060"/>
              </a:solidFill>
            </a:endParaRPr>
          </a:p>
          <a:p>
            <a:endParaRPr lang="de-DE" sz="4800" dirty="0" smtClean="0">
              <a:solidFill>
                <a:srgbClr val="002060"/>
              </a:solidFill>
            </a:endParaRPr>
          </a:p>
          <a:p>
            <a:endParaRPr lang="de-DE" sz="4800" dirty="0">
              <a:solidFill>
                <a:srgbClr val="002060"/>
              </a:solidFill>
            </a:endParaRPr>
          </a:p>
          <a:p>
            <a:endParaRPr lang="de-DE" sz="4800" dirty="0" smtClean="0">
              <a:solidFill>
                <a:srgbClr val="002060"/>
              </a:solidFill>
            </a:endParaRPr>
          </a:p>
          <a:p>
            <a:endParaRPr lang="de-DE" sz="4800" dirty="0">
              <a:solidFill>
                <a:srgbClr val="002060"/>
              </a:solidFill>
            </a:endParaRPr>
          </a:p>
          <a:p>
            <a:endParaRPr lang="de-DE" sz="4800" dirty="0" smtClean="0">
              <a:solidFill>
                <a:srgbClr val="002060"/>
              </a:solidFill>
            </a:endParaRPr>
          </a:p>
          <a:p>
            <a:endParaRPr lang="de-DE" sz="4800" dirty="0">
              <a:solidFill>
                <a:srgbClr val="002060"/>
              </a:solidFill>
            </a:endParaRPr>
          </a:p>
          <a:p>
            <a:endParaRPr lang="de-DE" sz="4400" dirty="0" smtClean="0">
              <a:solidFill>
                <a:srgbClr val="002060"/>
              </a:solidFill>
            </a:endParaRPr>
          </a:p>
          <a:p>
            <a:endParaRPr lang="de-DE" sz="4400" dirty="0">
              <a:solidFill>
                <a:srgbClr val="002060"/>
              </a:solidFill>
            </a:endParaRPr>
          </a:p>
          <a:p>
            <a:r>
              <a:rPr lang="de-DE" sz="4400" dirty="0" smtClean="0">
                <a:solidFill>
                  <a:srgbClr val="002060"/>
                </a:solidFill>
              </a:rPr>
              <a:t>7</a:t>
            </a:r>
            <a:r>
              <a:rPr lang="de-DE" sz="4400" dirty="0">
                <a:solidFill>
                  <a:srgbClr val="002060"/>
                </a:solidFill>
              </a:rPr>
              <a:t>.	Stülpe nach dem Absaugvorgang den sterilen </a:t>
            </a:r>
            <a:r>
              <a:rPr lang="de-DE" sz="4400" dirty="0" err="1">
                <a:solidFill>
                  <a:srgbClr val="002060"/>
                </a:solidFill>
              </a:rPr>
              <a:t>Copolymerhandschuh</a:t>
            </a:r>
            <a:r>
              <a:rPr lang="de-DE" sz="4400" dirty="0">
                <a:solidFill>
                  <a:srgbClr val="002060"/>
                </a:solidFill>
              </a:rPr>
              <a:t> über den Katheter und </a:t>
            </a:r>
            <a:r>
              <a:rPr lang="de-DE" sz="4400" dirty="0" smtClean="0">
                <a:solidFill>
                  <a:srgbClr val="002060"/>
                </a:solidFill>
              </a:rPr>
              <a:t>	verwerfe </a:t>
            </a:r>
            <a:r>
              <a:rPr lang="de-DE" sz="4400" dirty="0">
                <a:solidFill>
                  <a:srgbClr val="002060"/>
                </a:solidFill>
              </a:rPr>
              <a:t>beides. </a:t>
            </a:r>
            <a:r>
              <a:rPr lang="de-DE" sz="4400" dirty="0" smtClean="0">
                <a:solidFill>
                  <a:srgbClr val="002060"/>
                </a:solidFill>
              </a:rPr>
              <a:t>(Bild 7-9)</a:t>
            </a:r>
            <a:endParaRPr lang="de-DE" sz="4400" dirty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r>
              <a:rPr lang="de-DE" sz="4400" dirty="0" smtClean="0">
                <a:solidFill>
                  <a:srgbClr val="002060"/>
                </a:solidFill>
              </a:rPr>
              <a:t>Spüle </a:t>
            </a:r>
            <a:r>
              <a:rPr lang="de-DE" sz="4400" dirty="0">
                <a:solidFill>
                  <a:srgbClr val="002060"/>
                </a:solidFill>
              </a:rPr>
              <a:t>den Absaugschlauch mit keimarmer Flüssigkeit durch. </a:t>
            </a:r>
            <a:endParaRPr lang="de-DE" sz="4400" dirty="0" smtClean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 smtClean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 smtClean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 smtClean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>
              <a:solidFill>
                <a:srgbClr val="002060"/>
              </a:solidFill>
            </a:endParaRPr>
          </a:p>
          <a:p>
            <a:pPr marL="914400" indent="-914400">
              <a:buAutoNum type="arabicPeriod" startAt="8"/>
            </a:pPr>
            <a:endParaRPr lang="de-DE" sz="4800" dirty="0">
              <a:solidFill>
                <a:srgbClr val="00206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541" y="11000279"/>
            <a:ext cx="9125999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4" y="11018200"/>
            <a:ext cx="8346545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sp>
        <p:nvSpPr>
          <p:cNvPr id="7" name="Rechteck 6"/>
          <p:cNvSpPr/>
          <p:nvPr/>
        </p:nvSpPr>
        <p:spPr>
          <a:xfrm>
            <a:off x="3013911" y="5640037"/>
            <a:ext cx="253811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0" b="1" dirty="0" err="1" smtClean="0">
                <a:solidFill>
                  <a:srgbClr val="002060"/>
                </a:solidFill>
              </a:rPr>
              <a:t>Endotracheale</a:t>
            </a:r>
            <a:r>
              <a:rPr lang="de-DE" sz="6000" b="1" dirty="0" smtClean="0">
                <a:solidFill>
                  <a:srgbClr val="002060"/>
                </a:solidFill>
              </a:rPr>
              <a:t> Absaugung vor dem Wechsel der Trachealkanüle</a:t>
            </a:r>
            <a:endParaRPr lang="de-DE" sz="60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334" y="11000971"/>
            <a:ext cx="6896561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617" y="22869645"/>
            <a:ext cx="8184278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043" y="22869646"/>
            <a:ext cx="7624959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909" y="32318655"/>
            <a:ext cx="9126001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06" y="32347057"/>
            <a:ext cx="8760473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800" y="32318655"/>
            <a:ext cx="7608226" cy="6084000"/>
          </a:xfrm>
          <a:prstGeom prst="rect">
            <a:avLst/>
          </a:prstGeom>
          <a:ln>
            <a:solidFill>
              <a:srgbClr val="0B2A51"/>
            </a:solidFill>
          </a:ln>
        </p:spPr>
      </p:pic>
      <p:sp>
        <p:nvSpPr>
          <p:cNvPr id="16" name="Textfeld 15"/>
          <p:cNvSpPr txBox="1"/>
          <p:nvPr/>
        </p:nvSpPr>
        <p:spPr>
          <a:xfrm>
            <a:off x="1962001" y="16685623"/>
            <a:ext cx="1128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1</a:t>
            </a:r>
            <a:endParaRPr lang="de-DE" sz="20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11444499" y="16691553"/>
            <a:ext cx="1250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2</a:t>
            </a:r>
            <a:endParaRPr lang="de-DE" sz="20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21387691" y="16683774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Bild 3</a:t>
            </a:r>
            <a:endParaRPr lang="de-DE" sz="2000" b="1" dirty="0"/>
          </a:p>
        </p:txBody>
      </p:sp>
      <p:sp>
        <p:nvSpPr>
          <p:cNvPr id="19" name="Rechteck 18"/>
          <p:cNvSpPr/>
          <p:nvPr/>
        </p:nvSpPr>
        <p:spPr>
          <a:xfrm>
            <a:off x="1082842" y="7315199"/>
            <a:ext cx="28009516" cy="3181350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20802842" y="38003383"/>
            <a:ext cx="120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9</a:t>
            </a:r>
            <a:endParaRPr lang="de-DE" sz="20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1749850" y="38013372"/>
            <a:ext cx="120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7</a:t>
            </a:r>
            <a:endParaRPr lang="de-DE" sz="20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11111886" y="37981386"/>
            <a:ext cx="120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8</a:t>
            </a:r>
            <a:endParaRPr lang="de-DE" sz="20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11816043" y="28552448"/>
            <a:ext cx="120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5</a:t>
            </a:r>
            <a:endParaRPr lang="de-DE" sz="20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20086617" y="28552448"/>
            <a:ext cx="120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6</a:t>
            </a:r>
            <a:endParaRPr lang="de-DE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4" y="22896426"/>
            <a:ext cx="9383321" cy="6084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3" name="Textfeld 22"/>
          <p:cNvSpPr txBox="1"/>
          <p:nvPr/>
        </p:nvSpPr>
        <p:spPr>
          <a:xfrm>
            <a:off x="1938114" y="28584532"/>
            <a:ext cx="120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Bild 4</a:t>
            </a:r>
            <a:endParaRPr lang="de-DE" sz="2000" b="1" dirty="0"/>
          </a:p>
        </p:txBody>
      </p:sp>
      <p:sp>
        <p:nvSpPr>
          <p:cNvPr id="2" name="Rechteck 1"/>
          <p:cNvSpPr/>
          <p:nvPr/>
        </p:nvSpPr>
        <p:spPr>
          <a:xfrm>
            <a:off x="1733406" y="38664542"/>
            <a:ext cx="15517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Quelle: LANG</a:t>
            </a:r>
            <a:r>
              <a:rPr lang="de-DE" dirty="0"/>
              <a:t>, Hartmut. Die </a:t>
            </a:r>
            <a:r>
              <a:rPr lang="de-DE" dirty="0" err="1"/>
              <a:t>endobronchiale</a:t>
            </a:r>
            <a:r>
              <a:rPr lang="de-DE" dirty="0"/>
              <a:t>/</a:t>
            </a:r>
            <a:r>
              <a:rPr lang="de-DE" dirty="0" err="1"/>
              <a:t>endotracheale</a:t>
            </a:r>
            <a:r>
              <a:rPr lang="de-DE" dirty="0"/>
              <a:t> Absaugung. In: </a:t>
            </a:r>
            <a:r>
              <a:rPr lang="de-DE" i="1" dirty="0"/>
              <a:t>Beatmung für Einsteiger</a:t>
            </a:r>
            <a:r>
              <a:rPr lang="de-DE" dirty="0"/>
              <a:t>. Springer, Berlin, Heidelberg, 2020. S. 193-198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128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UD_Powerpoint">
  <a:themeElements>
    <a:clrScheme name="TU Dresden CD-Farben">
      <a:dk1>
        <a:sysClr val="windowText" lastClr="000000"/>
      </a:dk1>
      <a:lt1>
        <a:sysClr val="window" lastClr="FFFFFF"/>
      </a:lt1>
      <a:dk2>
        <a:srgbClr val="00305E"/>
      </a:dk2>
      <a:lt2>
        <a:srgbClr val="727879"/>
      </a:lt2>
      <a:accent1>
        <a:srgbClr val="006AB3"/>
      </a:accent1>
      <a:accent2>
        <a:srgbClr val="54378A"/>
      </a:accent2>
      <a:accent3>
        <a:srgbClr val="93107E"/>
      </a:accent3>
      <a:accent4>
        <a:srgbClr val="007D40"/>
      </a:accent4>
      <a:accent5>
        <a:srgbClr val="6AB023"/>
      </a:accent5>
      <a:accent6>
        <a:srgbClr val="EE7F00"/>
      </a:accent6>
      <a:hlink>
        <a:srgbClr val="006AB3"/>
      </a:hlink>
      <a:folHlink>
        <a:srgbClr val="54378A"/>
      </a:folHlink>
    </a:clrScheme>
    <a:fontScheme name="TUD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F94669F3-DC31-45CC-92FC-8398739B7E4D}" vid="{8E47873E-0BAB-41AC-9AF8-4CCD160EA5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TUD_Powerpoint</Template>
  <TotalTime>0</TotalTime>
  <Words>214</Words>
  <Application>Microsoft Office PowerPoint</Application>
  <PresentationFormat>Benutzerdefiniert</PresentationFormat>
  <Paragraphs>46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4" baseType="lpstr">
      <vt:lpstr>Arial</vt:lpstr>
      <vt:lpstr>Open Sans</vt:lpstr>
      <vt:lpstr>TUD_Powerpoint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Sasso,Jana</dc:creator>
  <cp:lastModifiedBy>Hübsch, Grit</cp:lastModifiedBy>
  <cp:revision>34</cp:revision>
  <cp:lastPrinted>2021-07-05T06:09:23Z</cp:lastPrinted>
  <dcterms:created xsi:type="dcterms:W3CDTF">2018-01-31T14:48:52Z</dcterms:created>
  <dcterms:modified xsi:type="dcterms:W3CDTF">2021-08-26T08:27:14Z</dcterms:modified>
</cp:coreProperties>
</file>